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1" r:id="rId7"/>
    <p:sldId id="263" r:id="rId8"/>
    <p:sldId id="266" r:id="rId9"/>
    <p:sldId id="277" r:id="rId10"/>
    <p:sldId id="276" r:id="rId11"/>
    <p:sldId id="275" r:id="rId12"/>
    <p:sldId id="274" r:id="rId13"/>
    <p:sldId id="273" r:id="rId14"/>
    <p:sldId id="281" r:id="rId15"/>
    <p:sldId id="280" r:id="rId16"/>
    <p:sldId id="279" r:id="rId17"/>
    <p:sldId id="278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i="1" dirty="0" smtClean="0"/>
              <a:t>Scientific Process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METHODS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tx1"/>
                </a:solidFill>
              </a:rPr>
              <a:t>Question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to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en-US" b="1" i="1" dirty="0" smtClean="0">
                <a:solidFill>
                  <a:schemeClr val="tx1"/>
                </a:solidFill>
              </a:rPr>
              <a:t>Experimental Design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chemeClr val="tx1"/>
                </a:solidFill>
              </a:rPr>
              <a:t>to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			</a:t>
            </a:r>
            <a:r>
              <a:rPr lang="en-US" b="1" i="1" dirty="0" smtClean="0">
                <a:solidFill>
                  <a:schemeClr val="tx1"/>
                </a:solidFill>
              </a:rPr>
              <a:t>Data Analysis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44958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Control</a:t>
            </a:r>
          </a:p>
          <a:p>
            <a:pPr lvl="1"/>
            <a:r>
              <a:rPr lang="en-US" sz="2000" dirty="0" smtClean="0"/>
              <a:t>provide a comparison</a:t>
            </a:r>
          </a:p>
          <a:p>
            <a:r>
              <a:rPr lang="en-US" sz="3600" dirty="0" smtClean="0"/>
              <a:t>Random sampling</a:t>
            </a:r>
          </a:p>
          <a:p>
            <a:endParaRPr lang="en-US" sz="3600" dirty="0" smtClean="0"/>
          </a:p>
          <a:p>
            <a:r>
              <a:rPr lang="en-US" sz="3600" dirty="0" smtClean="0"/>
              <a:t>Replication</a:t>
            </a:r>
          </a:p>
          <a:p>
            <a:endParaRPr lang="en-US" sz="3600" dirty="0" smtClean="0"/>
          </a:p>
          <a:p>
            <a:r>
              <a:rPr lang="en-US" sz="3600" dirty="0" smtClean="0"/>
              <a:t>Sample size</a:t>
            </a: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44958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Control</a:t>
            </a:r>
          </a:p>
          <a:p>
            <a:pPr lvl="1"/>
            <a:r>
              <a:rPr lang="en-US" sz="2000" dirty="0" smtClean="0"/>
              <a:t>provide a comparison</a:t>
            </a:r>
          </a:p>
          <a:p>
            <a:r>
              <a:rPr lang="en-US" sz="3600" dirty="0" smtClean="0"/>
              <a:t>Random sampling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void bias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epresentative sample</a:t>
            </a:r>
          </a:p>
          <a:p>
            <a:r>
              <a:rPr lang="en-US" sz="3600" dirty="0" smtClean="0"/>
              <a:t>Replication</a:t>
            </a:r>
          </a:p>
          <a:p>
            <a:endParaRPr lang="en-US" sz="3600" dirty="0" smtClean="0"/>
          </a:p>
          <a:p>
            <a:r>
              <a:rPr lang="en-US" sz="3600" dirty="0" smtClean="0"/>
              <a:t>Sample size</a:t>
            </a: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44958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Control</a:t>
            </a:r>
          </a:p>
          <a:p>
            <a:pPr lvl="1"/>
            <a:r>
              <a:rPr lang="en-US" sz="2000" dirty="0" smtClean="0"/>
              <a:t>provide a comparison</a:t>
            </a:r>
          </a:p>
          <a:p>
            <a:r>
              <a:rPr lang="en-US" sz="3600" dirty="0" smtClean="0"/>
              <a:t>Random sampling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void bias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epresentative sample</a:t>
            </a:r>
          </a:p>
          <a:p>
            <a:r>
              <a:rPr lang="en-US" sz="3600" dirty="0" smtClean="0"/>
              <a:t>Replication</a:t>
            </a:r>
          </a:p>
          <a:p>
            <a:pPr lvl="1"/>
            <a:r>
              <a:rPr lang="en-US" sz="1800" dirty="0" smtClean="0"/>
              <a:t>control for unknown variables</a:t>
            </a:r>
          </a:p>
          <a:p>
            <a:pPr lvl="1"/>
            <a:r>
              <a:rPr lang="en-US" sz="1800" dirty="0"/>
              <a:t>q</a:t>
            </a:r>
            <a:r>
              <a:rPr lang="en-US" sz="1800" dirty="0" smtClean="0"/>
              <a:t>uantify variance</a:t>
            </a:r>
          </a:p>
          <a:p>
            <a:r>
              <a:rPr lang="en-US" sz="3600" dirty="0" smtClean="0"/>
              <a:t>Sample size</a:t>
            </a: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44958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Control</a:t>
            </a:r>
          </a:p>
          <a:p>
            <a:pPr lvl="1"/>
            <a:r>
              <a:rPr lang="en-US" sz="2000" dirty="0" smtClean="0"/>
              <a:t>provide a comparison</a:t>
            </a:r>
          </a:p>
          <a:p>
            <a:r>
              <a:rPr lang="en-US" sz="3600" dirty="0" smtClean="0"/>
              <a:t>Random sampling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void bias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epresentative sample</a:t>
            </a:r>
          </a:p>
          <a:p>
            <a:r>
              <a:rPr lang="en-US" sz="3600" dirty="0" smtClean="0"/>
              <a:t>Replication</a:t>
            </a:r>
          </a:p>
          <a:p>
            <a:pPr lvl="1"/>
            <a:r>
              <a:rPr lang="en-US" sz="1800" dirty="0" smtClean="0"/>
              <a:t>control for unknown variables</a:t>
            </a:r>
          </a:p>
          <a:p>
            <a:pPr lvl="1"/>
            <a:r>
              <a:rPr lang="en-US" sz="1800" dirty="0"/>
              <a:t>q</a:t>
            </a:r>
            <a:r>
              <a:rPr lang="en-US" sz="1800" dirty="0" smtClean="0"/>
              <a:t>uantify variance</a:t>
            </a:r>
          </a:p>
          <a:p>
            <a:r>
              <a:rPr lang="en-US" sz="3600" dirty="0" smtClean="0"/>
              <a:t>Sample size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ncrease power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609600"/>
            <a:ext cx="3886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Refine the research objective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609600"/>
            <a:ext cx="3886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Refine the research objective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676400"/>
            <a:ext cx="434340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Treatment(s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one treatments with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multiple treatments‘ with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gradient of treatments with control</a:t>
            </a:r>
            <a:endParaRPr lang="en-US" dirty="0"/>
          </a:p>
        </p:txBody>
      </p:sp>
      <p:cxnSp>
        <p:nvCxnSpPr>
          <p:cNvPr id="8" name="Elbow Connector 7"/>
          <p:cNvCxnSpPr>
            <a:stCxn id="5" idx="1"/>
          </p:cNvCxnSpPr>
          <p:nvPr/>
        </p:nvCxnSpPr>
        <p:spPr>
          <a:xfrm rot="10800000" flipH="1">
            <a:off x="2514600" y="990601"/>
            <a:ext cx="152400" cy="1332131"/>
          </a:xfrm>
          <a:prstGeom prst="bentConnector4">
            <a:avLst>
              <a:gd name="adj1" fmla="val -150000"/>
              <a:gd name="adj2" fmla="val 998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4419600" y="10668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609600"/>
            <a:ext cx="3886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Refine the research objective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676400"/>
            <a:ext cx="434340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Treatment(s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one treatments with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multiple treatments' with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gradient of treatments with control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505200"/>
            <a:ext cx="434340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Response(s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number of responses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measured versus counts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what the data will ‘look’ like</a:t>
            </a:r>
            <a:endParaRPr lang="en-US" dirty="0"/>
          </a:p>
        </p:txBody>
      </p:sp>
      <p:cxnSp>
        <p:nvCxnSpPr>
          <p:cNvPr id="8" name="Elbow Connector 7"/>
          <p:cNvCxnSpPr>
            <a:stCxn id="5" idx="1"/>
          </p:cNvCxnSpPr>
          <p:nvPr/>
        </p:nvCxnSpPr>
        <p:spPr>
          <a:xfrm rot="10800000" flipH="1">
            <a:off x="2514600" y="990601"/>
            <a:ext cx="152400" cy="1332131"/>
          </a:xfrm>
          <a:prstGeom prst="bentConnector4">
            <a:avLst>
              <a:gd name="adj1" fmla="val -150000"/>
              <a:gd name="adj2" fmla="val 998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0800000" flipV="1">
            <a:off x="2514600" y="838200"/>
            <a:ext cx="152400" cy="3311098"/>
          </a:xfrm>
          <a:prstGeom prst="bentConnector3">
            <a:avLst>
              <a:gd name="adj1" fmla="val 41744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4419600" y="10668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419600" y="2971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609600"/>
            <a:ext cx="3886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Refine the research objective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676400"/>
            <a:ext cx="434340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Treatment(s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one treatments with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multiple treatments' with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gradient of treatments with control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505200"/>
            <a:ext cx="434340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Response(s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number of responses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measured versus counts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what the data will ‘look’ like</a:t>
            </a:r>
            <a:endParaRPr lang="en-US" dirty="0"/>
          </a:p>
        </p:txBody>
      </p:sp>
      <p:cxnSp>
        <p:nvCxnSpPr>
          <p:cNvPr id="8" name="Elbow Connector 7"/>
          <p:cNvCxnSpPr>
            <a:stCxn id="5" idx="1"/>
          </p:cNvCxnSpPr>
          <p:nvPr/>
        </p:nvCxnSpPr>
        <p:spPr>
          <a:xfrm rot="10800000" flipH="1">
            <a:off x="2514600" y="990601"/>
            <a:ext cx="152400" cy="1332131"/>
          </a:xfrm>
          <a:prstGeom prst="bentConnector4">
            <a:avLst>
              <a:gd name="adj1" fmla="val -150000"/>
              <a:gd name="adj2" fmla="val 998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0800000" flipV="1">
            <a:off x="2514600" y="838200"/>
            <a:ext cx="152400" cy="3311098"/>
          </a:xfrm>
          <a:prstGeom prst="bentConnector3">
            <a:avLst>
              <a:gd name="adj1" fmla="val 41744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4600" y="5181600"/>
            <a:ext cx="434340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Appropriate Analysis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number of treatments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nature of the 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question asked</a:t>
            </a:r>
            <a:endParaRPr lang="en-US" dirty="0"/>
          </a:p>
        </p:txBody>
      </p:sp>
      <p:cxnSp>
        <p:nvCxnSpPr>
          <p:cNvPr id="22" name="Elbow Connector 21"/>
          <p:cNvCxnSpPr/>
          <p:nvPr/>
        </p:nvCxnSpPr>
        <p:spPr>
          <a:xfrm rot="10800000" flipH="1">
            <a:off x="2438400" y="685800"/>
            <a:ext cx="76200" cy="5142131"/>
          </a:xfrm>
          <a:prstGeom prst="bentConnector4">
            <a:avLst>
              <a:gd name="adj1" fmla="val -1025583"/>
              <a:gd name="adj2" fmla="val 1009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4419600" y="10668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419600" y="4800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419600" y="2971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tistics Flow Chart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984" y="854964"/>
            <a:ext cx="8638032" cy="51480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will examine if …..</a:t>
            </a:r>
            <a:endParaRPr lang="en-US" sz="3600" dirty="0"/>
          </a:p>
          <a:p>
            <a:r>
              <a:rPr lang="en-US" sz="3600" dirty="0" smtClean="0"/>
              <a:t>I predict ……….</a:t>
            </a:r>
          </a:p>
          <a:p>
            <a:r>
              <a:rPr lang="en-US" sz="3600" dirty="0" smtClean="0"/>
              <a:t>The objective of this study is to show …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3352800"/>
            <a:ext cx="8458200" cy="918865"/>
            <a:chOff x="381000" y="3733800"/>
            <a:chExt cx="8458200" cy="918865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3733800"/>
              <a:ext cx="845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**********  affects  *********** this way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2000" y="41910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treatment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5400" y="41910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response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will examine if …..</a:t>
            </a:r>
            <a:endParaRPr lang="en-US" sz="3600" dirty="0"/>
          </a:p>
          <a:p>
            <a:r>
              <a:rPr lang="en-US" sz="3600" dirty="0" smtClean="0"/>
              <a:t>I predict ……….</a:t>
            </a:r>
          </a:p>
          <a:p>
            <a:r>
              <a:rPr lang="en-US" sz="3600" dirty="0" smtClean="0"/>
              <a:t>The objective of this study is to show …</a:t>
            </a:r>
            <a:endParaRPr lang="en-US" sz="3600" dirty="0"/>
          </a:p>
        </p:txBody>
      </p:sp>
      <p:grpSp>
        <p:nvGrpSpPr>
          <p:cNvPr id="3" name="Group 7"/>
          <p:cNvGrpSpPr/>
          <p:nvPr/>
        </p:nvGrpSpPr>
        <p:grpSpPr>
          <a:xfrm>
            <a:off x="304800" y="3352800"/>
            <a:ext cx="8458200" cy="918865"/>
            <a:chOff x="381000" y="3733800"/>
            <a:chExt cx="8458200" cy="918865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3733800"/>
              <a:ext cx="845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**********  affects  *********** this way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2000" y="41910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treatment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5400" y="41910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response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9600" y="45720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Determines how to organize the experiment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4648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Determines what to measure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Context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64268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hemistry</a:t>
            </a:r>
          </a:p>
          <a:p>
            <a:pPr algn="ctr"/>
            <a:r>
              <a:rPr lang="en-US" dirty="0" smtClean="0"/>
              <a:t>physics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5240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  <a:r>
              <a:rPr lang="en-US" dirty="0" smtClean="0"/>
              <a:t>enetics</a:t>
            </a:r>
          </a:p>
          <a:p>
            <a:pPr algn="ctr"/>
            <a:r>
              <a:rPr lang="en-US" dirty="0" smtClean="0"/>
              <a:t>psychology</a:t>
            </a:r>
          </a:p>
          <a:p>
            <a:pPr algn="ctr"/>
            <a:r>
              <a:rPr lang="en-US" dirty="0" smtClean="0"/>
              <a:t>animal behavior</a:t>
            </a:r>
          </a:p>
          <a:p>
            <a:pPr algn="ctr"/>
            <a:r>
              <a:rPr lang="en-US" dirty="0"/>
              <a:t>v</a:t>
            </a:r>
            <a:r>
              <a:rPr lang="en-US" dirty="0" smtClean="0"/>
              <a:t>irology</a:t>
            </a:r>
          </a:p>
          <a:p>
            <a:pPr algn="ctr"/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600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cology</a:t>
            </a:r>
          </a:p>
          <a:p>
            <a:pPr algn="ctr"/>
            <a:r>
              <a:rPr lang="en-US" dirty="0" smtClean="0"/>
              <a:t>sociology</a:t>
            </a:r>
          </a:p>
          <a:p>
            <a:pPr algn="ctr"/>
            <a:r>
              <a:rPr lang="en-US" dirty="0" smtClean="0"/>
              <a:t>education</a:t>
            </a:r>
          </a:p>
          <a:p>
            <a:pPr algn="ctr"/>
            <a:r>
              <a:rPr lang="en-US" dirty="0" smtClean="0"/>
              <a:t>astronomy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Context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64268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hemistry</a:t>
            </a:r>
          </a:p>
          <a:p>
            <a:pPr algn="ctr"/>
            <a:r>
              <a:rPr lang="en-US" dirty="0" smtClean="0"/>
              <a:t>physics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5240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  <a:r>
              <a:rPr lang="en-US" dirty="0" smtClean="0"/>
              <a:t>enetics</a:t>
            </a:r>
          </a:p>
          <a:p>
            <a:pPr algn="ctr"/>
            <a:r>
              <a:rPr lang="en-US" dirty="0" smtClean="0"/>
              <a:t>psychology</a:t>
            </a:r>
          </a:p>
          <a:p>
            <a:pPr algn="ctr"/>
            <a:r>
              <a:rPr lang="en-US" dirty="0" smtClean="0"/>
              <a:t>animal behavior</a:t>
            </a:r>
          </a:p>
          <a:p>
            <a:pPr algn="ctr"/>
            <a:r>
              <a:rPr lang="en-US" dirty="0"/>
              <a:t>v</a:t>
            </a:r>
            <a:r>
              <a:rPr lang="en-US" dirty="0" smtClean="0"/>
              <a:t>irology</a:t>
            </a:r>
          </a:p>
          <a:p>
            <a:pPr algn="ctr"/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600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cology</a:t>
            </a:r>
          </a:p>
          <a:p>
            <a:pPr algn="ctr"/>
            <a:r>
              <a:rPr lang="en-US" dirty="0" smtClean="0"/>
              <a:t>sociology</a:t>
            </a:r>
          </a:p>
          <a:p>
            <a:pPr algn="ctr"/>
            <a:r>
              <a:rPr lang="en-US" dirty="0" smtClean="0"/>
              <a:t>education</a:t>
            </a:r>
          </a:p>
          <a:p>
            <a:pPr algn="ctr"/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733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LABORATORY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3733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FIELD</a:t>
            </a:r>
          </a:p>
          <a:p>
            <a:pPr algn="ctr"/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810467" y="3229067"/>
            <a:ext cx="933272" cy="76194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028700" y="3086100"/>
            <a:ext cx="1295400" cy="1588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05400" y="2590800"/>
            <a:ext cx="1600200" cy="1219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705100" y="2705100"/>
            <a:ext cx="10668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Context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64268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hemistry</a:t>
            </a:r>
          </a:p>
          <a:p>
            <a:pPr algn="ctr"/>
            <a:r>
              <a:rPr lang="en-US" dirty="0" smtClean="0"/>
              <a:t>physics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5240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  <a:r>
              <a:rPr lang="en-US" dirty="0" smtClean="0"/>
              <a:t>enetics</a:t>
            </a:r>
          </a:p>
          <a:p>
            <a:pPr algn="ctr"/>
            <a:r>
              <a:rPr lang="en-US" dirty="0" smtClean="0"/>
              <a:t>psychology</a:t>
            </a:r>
          </a:p>
          <a:p>
            <a:pPr algn="ctr"/>
            <a:r>
              <a:rPr lang="en-US" dirty="0" smtClean="0"/>
              <a:t>animal behavior</a:t>
            </a:r>
          </a:p>
          <a:p>
            <a:pPr algn="ctr"/>
            <a:r>
              <a:rPr lang="en-US" dirty="0"/>
              <a:t>v</a:t>
            </a:r>
            <a:r>
              <a:rPr lang="en-US" dirty="0" smtClean="0"/>
              <a:t>irology</a:t>
            </a:r>
          </a:p>
          <a:p>
            <a:pPr algn="ctr"/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600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cology</a:t>
            </a:r>
          </a:p>
          <a:p>
            <a:pPr algn="ctr"/>
            <a:r>
              <a:rPr lang="en-US" dirty="0" smtClean="0"/>
              <a:t>sociology</a:t>
            </a:r>
          </a:p>
          <a:p>
            <a:pPr algn="ctr"/>
            <a:r>
              <a:rPr lang="en-US" dirty="0" smtClean="0"/>
              <a:t>education</a:t>
            </a:r>
          </a:p>
          <a:p>
            <a:pPr algn="ctr"/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733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LABORATORY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control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733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FIELD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realistic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810467" y="3229067"/>
            <a:ext cx="933272" cy="76194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028700" y="3086100"/>
            <a:ext cx="1295400" cy="1588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05400" y="2590800"/>
            <a:ext cx="1600200" cy="1219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705100" y="2705100"/>
            <a:ext cx="10668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Context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64268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hemistry</a:t>
            </a:r>
          </a:p>
          <a:p>
            <a:pPr algn="ctr"/>
            <a:r>
              <a:rPr lang="en-US" dirty="0" smtClean="0"/>
              <a:t>physics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5240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  <a:r>
              <a:rPr lang="en-US" dirty="0" smtClean="0"/>
              <a:t>enetics</a:t>
            </a:r>
          </a:p>
          <a:p>
            <a:pPr algn="ctr"/>
            <a:r>
              <a:rPr lang="en-US" dirty="0" smtClean="0"/>
              <a:t>psychology</a:t>
            </a:r>
          </a:p>
          <a:p>
            <a:pPr algn="ctr"/>
            <a:r>
              <a:rPr lang="en-US" dirty="0" smtClean="0"/>
              <a:t>animal behavior</a:t>
            </a:r>
          </a:p>
          <a:p>
            <a:pPr algn="ctr"/>
            <a:r>
              <a:rPr lang="en-US" dirty="0"/>
              <a:t>v</a:t>
            </a:r>
            <a:r>
              <a:rPr lang="en-US" dirty="0" smtClean="0"/>
              <a:t>irology</a:t>
            </a:r>
          </a:p>
          <a:p>
            <a:pPr algn="ctr"/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600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cology</a:t>
            </a:r>
          </a:p>
          <a:p>
            <a:pPr algn="ctr"/>
            <a:r>
              <a:rPr lang="en-US" dirty="0" smtClean="0"/>
              <a:t>sociology</a:t>
            </a:r>
          </a:p>
          <a:p>
            <a:pPr algn="ctr"/>
            <a:r>
              <a:rPr lang="en-US" dirty="0" smtClean="0"/>
              <a:t>education</a:t>
            </a:r>
          </a:p>
          <a:p>
            <a:pPr algn="ctr"/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733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LABORATORY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control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733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FIELD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realistic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810467" y="3229067"/>
            <a:ext cx="933272" cy="76194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028700" y="3086100"/>
            <a:ext cx="1295400" cy="1588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05400" y="2590800"/>
            <a:ext cx="1600200" cy="1219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705100" y="2705100"/>
            <a:ext cx="10668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40" idx="0"/>
          </p:cNvCxnSpPr>
          <p:nvPr/>
        </p:nvCxnSpPr>
        <p:spPr>
          <a:xfrm rot="5400000">
            <a:off x="2590800" y="3543300"/>
            <a:ext cx="2362200" cy="1219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2"/>
          </p:cNvCxnSpPr>
          <p:nvPr/>
        </p:nvCxnSpPr>
        <p:spPr>
          <a:xfrm rot="16200000" flipH="1">
            <a:off x="4034314" y="3348514"/>
            <a:ext cx="2332672" cy="16383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105400" y="5257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</a:t>
            </a:r>
            <a:r>
              <a:rPr lang="en-US" sz="2400" b="1" dirty="0" smtClean="0"/>
              <a:t>uman subject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realistic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057400" y="5334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animal model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control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EXPEIMENTAL 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934200" cy="3886200"/>
          </a:xfrm>
        </p:spPr>
        <p:txBody>
          <a:bodyPr>
            <a:noAutofit/>
          </a:bodyPr>
          <a:lstStyle/>
          <a:p>
            <a:r>
              <a:rPr lang="en-US" sz="3600" dirty="0"/>
              <a:t>g</a:t>
            </a:r>
            <a:r>
              <a:rPr lang="en-US" sz="3600" dirty="0" smtClean="0"/>
              <a:t>enerality versus confidence</a:t>
            </a:r>
          </a:p>
          <a:p>
            <a:endParaRPr lang="en-US" sz="2000" dirty="0" smtClean="0"/>
          </a:p>
          <a:p>
            <a:r>
              <a:rPr lang="en-US" sz="3600" dirty="0"/>
              <a:t>r</a:t>
            </a:r>
            <a:r>
              <a:rPr lang="en-US" sz="3600" dirty="0" smtClean="0"/>
              <a:t>ealism versus control</a:t>
            </a:r>
          </a:p>
          <a:p>
            <a:endParaRPr lang="en-US" sz="2000" dirty="0" smtClean="0"/>
          </a:p>
          <a:p>
            <a:r>
              <a:rPr lang="en-US" sz="3600" dirty="0"/>
              <a:t>r</a:t>
            </a:r>
            <a:r>
              <a:rPr lang="en-US" sz="3600" dirty="0" smtClean="0"/>
              <a:t>eplication versus cost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3600" dirty="0" smtClean="0"/>
              <a:t>complexity versus control and cost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44958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Control</a:t>
            </a:r>
          </a:p>
          <a:p>
            <a:endParaRPr lang="en-US" sz="2000" dirty="0" smtClean="0"/>
          </a:p>
          <a:p>
            <a:r>
              <a:rPr lang="en-US" sz="3600" dirty="0" smtClean="0"/>
              <a:t>Random sampling</a:t>
            </a:r>
          </a:p>
          <a:p>
            <a:endParaRPr lang="en-US" sz="3600" dirty="0" smtClean="0"/>
          </a:p>
          <a:p>
            <a:r>
              <a:rPr lang="en-US" sz="3600" dirty="0" smtClean="0"/>
              <a:t>Replication</a:t>
            </a:r>
          </a:p>
          <a:p>
            <a:endParaRPr lang="en-US" sz="3600" dirty="0" smtClean="0"/>
          </a:p>
          <a:p>
            <a:r>
              <a:rPr lang="en-US" sz="3600" dirty="0" smtClean="0"/>
              <a:t>Sample size</a:t>
            </a: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366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Scientific Process METHODS</vt:lpstr>
      <vt:lpstr>Question</vt:lpstr>
      <vt:lpstr>Question</vt:lpstr>
      <vt:lpstr>Experimental Context</vt:lpstr>
      <vt:lpstr>Experimental Context</vt:lpstr>
      <vt:lpstr>Experimental Context</vt:lpstr>
      <vt:lpstr>Experimental Context</vt:lpstr>
      <vt:lpstr>EXPEIMENTAL TRADE-OFFS</vt:lpstr>
      <vt:lpstr>Experimental Design </vt:lpstr>
      <vt:lpstr>Experimental Design </vt:lpstr>
      <vt:lpstr>Experimental Design </vt:lpstr>
      <vt:lpstr>Experimental Design </vt:lpstr>
      <vt:lpstr>Experimental Design </vt:lpstr>
      <vt:lpstr>Slide 14</vt:lpstr>
      <vt:lpstr>Slide 15</vt:lpstr>
      <vt:lpstr>Slide 16</vt:lpstr>
      <vt:lpstr>Slide 17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Process METHODS</dc:title>
  <dc:creator>eeverham</dc:creator>
  <cp:lastModifiedBy>eeverham</cp:lastModifiedBy>
  <cp:revision>11</cp:revision>
  <dcterms:created xsi:type="dcterms:W3CDTF">2010-10-14T02:35:00Z</dcterms:created>
  <dcterms:modified xsi:type="dcterms:W3CDTF">2010-10-14T12:33:56Z</dcterms:modified>
</cp:coreProperties>
</file>